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3" d="100"/>
          <a:sy n="73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793CC9-4415-41AC-9883-3F82E3C723F3}" type="datetimeFigureOut">
              <a:rPr lang="it-IT" smtClean="0"/>
              <a:pPr/>
              <a:t>06/04/2016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08E5AA-A603-4461-A15B-0D9086F5744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2" r="19172"/>
          <a:stretch>
            <a:fillRect/>
          </a:stretch>
        </p:blipFill>
        <p:spPr>
          <a:xfrm>
            <a:off x="2843808" y="19523"/>
            <a:ext cx="6844114" cy="693786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Estrazione del Dna dal kiwi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body" sz="half" idx="2"/>
          </p:nvPr>
        </p:nvSpPr>
        <p:spPr>
          <a:xfrm>
            <a:off x="0" y="3212976"/>
            <a:ext cx="2529840" cy="152055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Classe IB</a:t>
            </a:r>
          </a:p>
          <a:p>
            <a:r>
              <a:rPr lang="it-IT" dirty="0" smtClean="0"/>
              <a:t> Liceo Classico A. Gatto</a:t>
            </a:r>
          </a:p>
          <a:p>
            <a:endParaRPr lang="it-IT" dirty="0" smtClean="0"/>
          </a:p>
          <a:p>
            <a:r>
              <a:rPr lang="it-IT" dirty="0" smtClean="0"/>
              <a:t>Prof.ssa  </a:t>
            </a:r>
          </a:p>
          <a:p>
            <a:r>
              <a:rPr lang="it-IT" dirty="0" smtClean="0"/>
              <a:t>A. Di Bartolomeo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9364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88640"/>
            <a:ext cx="6048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latin typeface="Arial Rounded MT Bold" panose="020F0704030504030204" pitchFamily="34" charset="0"/>
              </a:rPr>
              <a:t>PROCEDURA</a:t>
            </a:r>
          </a:p>
          <a:p>
            <a:endParaRPr lang="it-IT" sz="2400" u="sng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it-IT" sz="2400" dirty="0" smtClean="0"/>
              <a:t>Una delle prime operazioni da compiere è quella di frammentare il frutto in modo da separare il più</a:t>
            </a:r>
          </a:p>
          <a:p>
            <a:pPr algn="just"/>
            <a:r>
              <a:rPr lang="it-IT" sz="2400" dirty="0" smtClean="0"/>
              <a:t>possibile le cellule fra loro per esporle all'azione del detersivo.</a:t>
            </a:r>
          </a:p>
          <a:p>
            <a:pPr algn="just"/>
            <a:r>
              <a:rPr lang="it-IT" sz="2400" dirty="0" smtClean="0"/>
              <a:t>Poi si mescola del detersivo alla poltiglia del frutto, liberando così il DNA dalle membrane che lo</a:t>
            </a:r>
          </a:p>
          <a:p>
            <a:pPr algn="just"/>
            <a:r>
              <a:rPr lang="it-IT" sz="2400" dirty="0" smtClean="0"/>
              <a:t>trattengono all’interno del nucleo e della cellula.</a:t>
            </a:r>
          </a:p>
          <a:p>
            <a:pPr algn="just"/>
            <a:r>
              <a:rPr lang="it-IT" sz="2400" dirty="0" smtClean="0"/>
              <a:t>Si filtra il materiale per lasciar passare l'acido nucleico e trattenere i residui cellulari.</a:t>
            </a:r>
          </a:p>
          <a:p>
            <a:pPr algn="just"/>
            <a:r>
              <a:rPr lang="it-IT" sz="2400" dirty="0" smtClean="0"/>
              <a:t>Infine il DNA viene fatto precipitare in alcool dove diventa visibile.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24394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87416" cy="2666727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4968552" cy="27397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3200" dirty="0" smtClean="0"/>
              <a:t>Fasi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Preparazione della soluzione </a:t>
            </a:r>
            <a:r>
              <a:rPr lang="it-IT" dirty="0" smtClean="0"/>
              <a:t>di </a:t>
            </a:r>
            <a:r>
              <a:rPr lang="it-IT" dirty="0" smtClean="0"/>
              <a:t>  estrazione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Preparazione della poltiglia</a:t>
            </a:r>
          </a:p>
          <a:p>
            <a:pPr>
              <a:buFontTx/>
              <a:buChar char="-"/>
            </a:pPr>
            <a:r>
              <a:rPr lang="it-IT" dirty="0" smtClean="0"/>
              <a:t>Rimozione delle proteine</a:t>
            </a:r>
          </a:p>
          <a:p>
            <a:pPr>
              <a:buFontTx/>
              <a:buChar char="-"/>
            </a:pPr>
            <a:r>
              <a:rPr lang="it-IT" dirty="0" smtClean="0"/>
              <a:t>Estrazione del DNA</a:t>
            </a:r>
          </a:p>
          <a:p>
            <a:pPr>
              <a:buFontTx/>
              <a:buChar char="-"/>
            </a:pPr>
            <a:r>
              <a:rPr lang="it-IT" dirty="0" smtClean="0"/>
              <a:t>Filtrazione</a:t>
            </a:r>
          </a:p>
          <a:p>
            <a:pPr>
              <a:buFontTx/>
              <a:buChar char="-"/>
            </a:pPr>
            <a:r>
              <a:rPr lang="it-IT" dirty="0" err="1" smtClean="0"/>
              <a:t>Evidenziamento</a:t>
            </a:r>
            <a:r>
              <a:rPr lang="it-IT" dirty="0" smtClean="0"/>
              <a:t> </a:t>
            </a:r>
            <a:r>
              <a:rPr lang="it-IT" dirty="0" smtClean="0"/>
              <a:t>del DNA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3310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1.PREPARAZIONE </a:t>
            </a:r>
            <a:r>
              <a:rPr lang="it-IT" sz="2800" dirty="0"/>
              <a:t>DELLA SOLUZIONE </a:t>
            </a:r>
            <a:r>
              <a:rPr lang="it-IT" sz="2800" dirty="0" err="1"/>
              <a:t>DI</a:t>
            </a:r>
            <a:r>
              <a:rPr lang="it-IT" sz="2800" dirty="0"/>
              <a:t> </a:t>
            </a:r>
            <a:r>
              <a:rPr lang="it-IT" sz="2800" dirty="0" smtClean="0"/>
              <a:t>ESTRAZIONE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62963"/>
            <a:ext cx="6563072" cy="2610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/>
              <a:t>Poiché </a:t>
            </a:r>
            <a:r>
              <a:rPr lang="it-IT" sz="1800" dirty="0"/>
              <a:t>il DNA è contenuto nel nucleo delle cellule della frutta, per liberarlo, è necessario demolire</a:t>
            </a:r>
          </a:p>
          <a:p>
            <a:pPr marL="0" indent="0">
              <a:buNone/>
            </a:pPr>
            <a:r>
              <a:rPr lang="it-IT" sz="1800" dirty="0"/>
              <a:t>le membrane cellulari e quelle del nucleo. Queste membrane sono costituite da fosfolipidi, molecole</a:t>
            </a:r>
          </a:p>
          <a:p>
            <a:pPr marL="0" indent="0">
              <a:buNone/>
            </a:pPr>
            <a:r>
              <a:rPr lang="it-IT" sz="1800" dirty="0"/>
              <a:t>ricche di </a:t>
            </a:r>
            <a:r>
              <a:rPr lang="it-IT" sz="1800" dirty="0" smtClean="0"/>
              <a:t>grassi; per </a:t>
            </a:r>
            <a:r>
              <a:rPr lang="it-IT" sz="1800" dirty="0"/>
              <a:t>scioglierle useremo del detersivo liquido per piatti . Useremo anche del sale che</a:t>
            </a:r>
          </a:p>
          <a:p>
            <a:pPr marL="0" indent="0">
              <a:buNone/>
            </a:pPr>
            <a:r>
              <a:rPr lang="it-IT" sz="1800" dirty="0"/>
              <a:t>ha la funzione di facilitare l'eliminazione delle proteine su cui è avvolto il DNA (gli istoni).</a:t>
            </a:r>
          </a:p>
          <a:p>
            <a:endParaRPr lang="it-IT" sz="18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140968"/>
            <a:ext cx="3826768" cy="35010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1" y="3573016"/>
            <a:ext cx="2880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B0F0"/>
                </a:solidFill>
              </a:rPr>
              <a:t>MATERIALI</a:t>
            </a:r>
          </a:p>
          <a:p>
            <a:r>
              <a:rPr lang="it-IT" sz="1200" dirty="0" smtClean="0"/>
              <a:t>- 100 cc di acqua distillata (in alternativa: acqua di rubinetto);</a:t>
            </a:r>
          </a:p>
          <a:p>
            <a:r>
              <a:rPr lang="it-IT" sz="1200" dirty="0" smtClean="0"/>
              <a:t>- una bilancia;</a:t>
            </a:r>
          </a:p>
          <a:p>
            <a:r>
              <a:rPr lang="it-IT" sz="1200" dirty="0" smtClean="0"/>
              <a:t>- 3 g di sale da cucina (1 cucchiaino da the raso);</a:t>
            </a:r>
          </a:p>
          <a:p>
            <a:r>
              <a:rPr lang="it-IT" sz="1200" dirty="0" smtClean="0"/>
              <a:t>- una siringa da 10 cc (senza l'ago);</a:t>
            </a:r>
          </a:p>
          <a:p>
            <a:r>
              <a:rPr lang="it-IT" sz="1200" dirty="0" smtClean="0"/>
              <a:t>- 10 cc di detersivo liquido per piatti;</a:t>
            </a:r>
          </a:p>
          <a:p>
            <a:r>
              <a:rPr lang="it-IT" sz="1200" dirty="0" smtClean="0"/>
              <a:t>- un </a:t>
            </a:r>
            <a:r>
              <a:rPr lang="it-IT" sz="1200" dirty="0" err="1" smtClean="0"/>
              <a:t>becker</a:t>
            </a:r>
            <a:r>
              <a:rPr lang="it-IT" sz="1200" dirty="0" smtClean="0"/>
              <a:t> da 100 cc;</a:t>
            </a:r>
          </a:p>
          <a:p>
            <a:r>
              <a:rPr lang="it-IT" sz="1200" dirty="0" smtClean="0"/>
              <a:t>- una bacchetta di vetro.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96749" y="3573016"/>
            <a:ext cx="201622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C00000"/>
                </a:solidFill>
              </a:rPr>
              <a:t>METODO</a:t>
            </a:r>
          </a:p>
          <a:p>
            <a:r>
              <a:rPr lang="it-IT" sz="1100" dirty="0" smtClean="0"/>
              <a:t>- Versare 3 g di sale e 80 cc di acqua distillata in un </a:t>
            </a:r>
            <a:r>
              <a:rPr lang="it-IT" sz="1100" dirty="0" err="1" smtClean="0"/>
              <a:t>becker</a:t>
            </a:r>
            <a:r>
              <a:rPr lang="it-IT" sz="1100" dirty="0" smtClean="0"/>
              <a:t> da 100 cc;</a:t>
            </a:r>
          </a:p>
          <a:p>
            <a:r>
              <a:rPr lang="it-IT" sz="1100" dirty="0" smtClean="0"/>
              <a:t>- mescolare fino alla completa dissoluzione del sale;</a:t>
            </a:r>
          </a:p>
          <a:p>
            <a:r>
              <a:rPr lang="it-IT" sz="1100" dirty="0" smtClean="0"/>
              <a:t>- con la siringa, prelevare 10 cc di detersivo liquido e aggiungerlo alla soluzione;</a:t>
            </a:r>
          </a:p>
          <a:p>
            <a:r>
              <a:rPr lang="it-IT" sz="1100" dirty="0" smtClean="0"/>
              <a:t>- con acqua distillata, portare la soluzione a 100 cc;</a:t>
            </a:r>
          </a:p>
          <a:p>
            <a:r>
              <a:rPr lang="it-IT" sz="1100" dirty="0" smtClean="0"/>
              <a:t>- mescolare per omogeneizzare la soluzione, evitando di produrre bolle;</a:t>
            </a:r>
          </a:p>
          <a:p>
            <a:r>
              <a:rPr lang="it-IT" sz="1100" dirty="0" smtClean="0"/>
              <a:t> la soluzione di estrazione è pronta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0305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56166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2.PREPARAZIONE DELLA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POLTIGLIA</a:t>
            </a:r>
          </a:p>
          <a:p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it-IT" dirty="0" smtClean="0"/>
              <a:t>Questa operazione ha la funzione di separare le cellule le une dalle altre e di esporle direttamente</a:t>
            </a:r>
          </a:p>
          <a:p>
            <a:r>
              <a:rPr lang="it-IT" dirty="0" smtClean="0"/>
              <a:t>all'azione della soluzione di estrazione.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00B0F0"/>
                </a:solidFill>
              </a:rPr>
              <a:t>MATERIALI</a:t>
            </a:r>
          </a:p>
          <a:p>
            <a:r>
              <a:rPr lang="it-IT" dirty="0" smtClean="0"/>
              <a:t>- 100 g di kiwi ;</a:t>
            </a:r>
          </a:p>
          <a:p>
            <a:r>
              <a:rPr lang="it-IT" dirty="0" smtClean="0"/>
              <a:t>- bilancia;</a:t>
            </a:r>
          </a:p>
          <a:p>
            <a:r>
              <a:rPr lang="it-IT" dirty="0" smtClean="0"/>
              <a:t>- coltello;</a:t>
            </a:r>
          </a:p>
          <a:p>
            <a:r>
              <a:rPr lang="it-IT" dirty="0" smtClean="0"/>
              <a:t>- tagliere e forchetta;</a:t>
            </a:r>
          </a:p>
          <a:p>
            <a:r>
              <a:rPr lang="it-IT" dirty="0" smtClean="0"/>
              <a:t>- </a:t>
            </a:r>
            <a:r>
              <a:rPr lang="it-IT" dirty="0" err="1" smtClean="0"/>
              <a:t>becker</a:t>
            </a:r>
            <a:r>
              <a:rPr lang="it-IT" dirty="0" smtClean="0"/>
              <a:t> da 250 cc;</a:t>
            </a:r>
          </a:p>
          <a:p>
            <a:r>
              <a:rPr lang="it-IT" dirty="0" smtClean="0"/>
              <a:t>- un cucchiaino.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METODO</a:t>
            </a:r>
          </a:p>
          <a:p>
            <a:r>
              <a:rPr lang="it-IT" dirty="0" smtClean="0"/>
              <a:t>- Mettere 100 g di polpa di kiwi su di un tagliere e </a:t>
            </a:r>
            <a:r>
              <a:rPr lang="it-IT" dirty="0" smtClean="0"/>
              <a:t>   schiacciarla </a:t>
            </a:r>
            <a:r>
              <a:rPr lang="it-IT" dirty="0" smtClean="0"/>
              <a:t>con una forchetta o con pestello fino</a:t>
            </a:r>
          </a:p>
          <a:p>
            <a:r>
              <a:rPr lang="it-IT" dirty="0" smtClean="0"/>
              <a:t>a trasformarla in una poltiglia.</a:t>
            </a:r>
          </a:p>
          <a:p>
            <a:r>
              <a:rPr lang="it-IT" dirty="0" smtClean="0"/>
              <a:t>- versare la poltiglia in un </a:t>
            </a:r>
            <a:r>
              <a:rPr lang="it-IT" dirty="0" err="1" smtClean="0"/>
              <a:t>becker</a:t>
            </a:r>
            <a:r>
              <a:rPr lang="it-IT" dirty="0" smtClean="0"/>
              <a:t> da 250 cc.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051" y="188640"/>
            <a:ext cx="2965907" cy="19707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051" y="2352227"/>
            <a:ext cx="2965906" cy="20128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25144"/>
            <a:ext cx="295232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87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84427"/>
            <a:ext cx="5400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3. ESTRAZIONE DEL DNA</a:t>
            </a:r>
          </a:p>
          <a:p>
            <a:r>
              <a:rPr lang="it-IT" sz="1600" dirty="0" smtClean="0"/>
              <a:t>Questa operazione ha lo scopo di demolire le membrane cellulari e quelle del loro nucleo per</a:t>
            </a:r>
          </a:p>
          <a:p>
            <a:r>
              <a:rPr lang="it-IT" sz="1600" dirty="0" smtClean="0"/>
              <a:t>liberare il DNA. La poltiglia verrà portata a 60°C per accelerare e favorire il processo, oltre che per</a:t>
            </a:r>
          </a:p>
          <a:p>
            <a:r>
              <a:rPr lang="it-IT" sz="1600" dirty="0" smtClean="0"/>
              <a:t>disattivare certi enzimi quali la </a:t>
            </a:r>
            <a:r>
              <a:rPr lang="it-IT" sz="1600" dirty="0" err="1" smtClean="0"/>
              <a:t>DNasi</a:t>
            </a:r>
            <a:r>
              <a:rPr lang="it-IT" sz="1600" dirty="0" smtClean="0"/>
              <a:t> che potrebbero degradare il DNA.</a:t>
            </a:r>
          </a:p>
          <a:p>
            <a:r>
              <a:rPr lang="it-IT" sz="1600" dirty="0" smtClean="0"/>
              <a:t>La permanenza a quella temperatura per lungo tempo, comincia però a degradare ugualmente il</a:t>
            </a:r>
          </a:p>
          <a:p>
            <a:r>
              <a:rPr lang="it-IT" sz="1600" dirty="0" smtClean="0"/>
              <a:t>DNA frammentandolo. Questa è la ragione per cui, dopo 15 minuti, bisogna raffreddare la poltiglia</a:t>
            </a:r>
          </a:p>
          <a:p>
            <a:r>
              <a:rPr lang="it-IT" sz="1600" dirty="0" smtClean="0">
                <a:solidFill>
                  <a:srgbClr val="00B0F0"/>
                </a:solidFill>
              </a:rPr>
              <a:t>MATERIALI</a:t>
            </a:r>
          </a:p>
          <a:p>
            <a:r>
              <a:rPr lang="it-IT" sz="1600" dirty="0" smtClean="0"/>
              <a:t>- termometro;</a:t>
            </a:r>
          </a:p>
          <a:p>
            <a:r>
              <a:rPr lang="it-IT" sz="1600" dirty="0" smtClean="0"/>
              <a:t>- </a:t>
            </a:r>
            <a:r>
              <a:rPr lang="it-IT" sz="1600" dirty="0" err="1" smtClean="0"/>
              <a:t>becker</a:t>
            </a:r>
            <a:r>
              <a:rPr lang="it-IT" sz="1600" dirty="0" smtClean="0"/>
              <a:t> con acqua a 60°C;</a:t>
            </a:r>
          </a:p>
          <a:p>
            <a:r>
              <a:rPr lang="it-IT" sz="1600" dirty="0" smtClean="0"/>
              <a:t>- vaschetta con acqua e cubetti di ghiaccio.</a:t>
            </a:r>
          </a:p>
          <a:p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C00000"/>
                </a:solidFill>
              </a:rPr>
              <a:t>METODO</a:t>
            </a:r>
          </a:p>
          <a:p>
            <a:r>
              <a:rPr lang="it-IT" sz="1600" dirty="0" smtClean="0"/>
              <a:t>- Versare la soluzione di estrazione nella poltiglia;</a:t>
            </a:r>
          </a:p>
          <a:p>
            <a:r>
              <a:rPr lang="it-IT" sz="1600" dirty="0" smtClean="0"/>
              <a:t>- porre il </a:t>
            </a:r>
            <a:r>
              <a:rPr lang="it-IT" sz="1600" dirty="0" err="1" smtClean="0"/>
              <a:t>becker</a:t>
            </a:r>
            <a:r>
              <a:rPr lang="it-IT" sz="1600" dirty="0" smtClean="0"/>
              <a:t> a bagnomaria in un altro </a:t>
            </a:r>
            <a:r>
              <a:rPr lang="it-IT" sz="1600" dirty="0" err="1" smtClean="0"/>
              <a:t>becker</a:t>
            </a:r>
            <a:r>
              <a:rPr lang="it-IT" sz="1600" dirty="0" smtClean="0"/>
              <a:t> che contiene acqua a 60°C;</a:t>
            </a:r>
          </a:p>
          <a:p>
            <a:r>
              <a:rPr lang="it-IT" sz="1600" dirty="0" smtClean="0"/>
              <a:t>- mescolare la poltiglia in modo da distribuire la soluzione di estrazione e da uniformare la</a:t>
            </a:r>
          </a:p>
          <a:p>
            <a:r>
              <a:rPr lang="it-IT" sz="1600" dirty="0" smtClean="0"/>
              <a:t>temperatura;</a:t>
            </a:r>
          </a:p>
          <a:p>
            <a:r>
              <a:rPr lang="it-IT" sz="1600" dirty="0" smtClean="0"/>
              <a:t>- dopo 15 minuti, porre il </a:t>
            </a:r>
            <a:r>
              <a:rPr lang="it-IT" sz="1600" dirty="0" err="1" smtClean="0"/>
              <a:t>becker</a:t>
            </a:r>
            <a:r>
              <a:rPr lang="it-IT" sz="1600" dirty="0" smtClean="0"/>
              <a:t> nella vaschetta che contiene acqua e cubetti di ghiaccio;</a:t>
            </a:r>
          </a:p>
          <a:p>
            <a:r>
              <a:rPr lang="it-IT" sz="1600" dirty="0" smtClean="0"/>
              <a:t>- mescolare la poltiglia per uniformare la temperatura;</a:t>
            </a:r>
          </a:p>
          <a:p>
            <a:r>
              <a:rPr lang="it-IT" sz="1600" dirty="0" smtClean="0"/>
              <a:t>- dopo 5 minuti, togliere il </a:t>
            </a:r>
            <a:r>
              <a:rPr lang="it-IT" sz="1600" dirty="0" err="1" smtClean="0"/>
              <a:t>becker</a:t>
            </a:r>
            <a:r>
              <a:rPr lang="it-IT" sz="1600" dirty="0" smtClean="0"/>
              <a:t> dall'acqua fredda e prepararsi per la filtrazione. </a:t>
            </a:r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0730" y="188640"/>
            <a:ext cx="3614101" cy="39604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449" y="4293096"/>
            <a:ext cx="3590662" cy="22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3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88640"/>
            <a:ext cx="44644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 Rounded MT Bold" panose="020F0704030504030204" pitchFamily="34" charset="0"/>
              </a:rPr>
              <a:t>4. FILTRAZIONE</a:t>
            </a:r>
          </a:p>
          <a:p>
            <a:r>
              <a:rPr lang="it-IT" dirty="0" smtClean="0"/>
              <a:t>Con questa operazione, si raccoglie un liquido ricco di DNA, separandolo dai residui cellulari e dagli altri tessuti del frutto che verranno scartati.</a:t>
            </a:r>
          </a:p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00B0F0"/>
                </a:solidFill>
              </a:rPr>
              <a:t>MATERIALI</a:t>
            </a:r>
          </a:p>
          <a:p>
            <a:r>
              <a:rPr lang="it-IT" dirty="0" smtClean="0"/>
              <a:t>- colino del diametro di circa 12 cm;</a:t>
            </a:r>
          </a:p>
          <a:p>
            <a:r>
              <a:rPr lang="it-IT" dirty="0" smtClean="0"/>
              <a:t>- carta da filtro per caffè;</a:t>
            </a:r>
          </a:p>
          <a:p>
            <a:r>
              <a:rPr lang="it-IT" dirty="0" smtClean="0"/>
              <a:t>- tazza.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METODO</a:t>
            </a:r>
          </a:p>
          <a:p>
            <a:r>
              <a:rPr lang="it-IT" dirty="0" smtClean="0"/>
              <a:t>- Mettere il colino sopra una tazza;</a:t>
            </a:r>
          </a:p>
          <a:p>
            <a:r>
              <a:rPr lang="it-IT" dirty="0" smtClean="0"/>
              <a:t>- prendere un foglio di carta da filtro, bagnarlo e sistemarlo nel colino;</a:t>
            </a:r>
          </a:p>
          <a:p>
            <a:r>
              <a:rPr lang="it-IT" dirty="0" smtClean="0"/>
              <a:t>- versare un po' di poltiglia sul filtro;</a:t>
            </a:r>
          </a:p>
          <a:p>
            <a:r>
              <a:rPr lang="it-IT" dirty="0" smtClean="0"/>
              <a:t>- mescolare con cura per favorire la filtrazione;</a:t>
            </a:r>
          </a:p>
          <a:p>
            <a:r>
              <a:rPr lang="it-IT" dirty="0" smtClean="0"/>
              <a:t>- si ottiene un liquido ricco di DNA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04664"/>
            <a:ext cx="4114800" cy="61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53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88640"/>
            <a:ext cx="619268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 Rounded MT Bold" panose="020F0704030504030204" pitchFamily="34" charset="0"/>
              </a:rPr>
              <a:t>5. RIMOZIONE DELLE PROTEINE</a:t>
            </a:r>
          </a:p>
          <a:p>
            <a:r>
              <a:rPr lang="it-IT" dirty="0" smtClean="0"/>
              <a:t>Con questa operazione si ottiene un DNA più puro, ma ai fini dell'osservazione del DNA non è</a:t>
            </a:r>
          </a:p>
          <a:p>
            <a:r>
              <a:rPr lang="it-IT" dirty="0" smtClean="0"/>
              <a:t>indispensabile. Il DNA è avvolto attorno a proteine chiamate istoni. Per allontanarle, si possono</a:t>
            </a:r>
          </a:p>
          <a:p>
            <a:r>
              <a:rPr lang="it-IT" dirty="0" smtClean="0"/>
              <a:t>usare enzimi proteolitici quale per esempio la "Proteasi". E' possibile sostituirla efficacemente con</a:t>
            </a:r>
          </a:p>
          <a:p>
            <a:r>
              <a:rPr lang="it-IT" dirty="0" smtClean="0"/>
              <a:t>una sostanza più facile da reperire. Si tratta del succo di ananas, il quale contiene la </a:t>
            </a:r>
            <a:r>
              <a:rPr lang="it-IT" dirty="0" err="1" smtClean="0"/>
              <a:t>bromelina</a:t>
            </a:r>
            <a:r>
              <a:rPr lang="it-IT" dirty="0" smtClean="0"/>
              <a:t>, un</a:t>
            </a:r>
          </a:p>
          <a:p>
            <a:r>
              <a:rPr lang="it-IT" dirty="0" smtClean="0"/>
              <a:t>enzima capace di demolire le proteine negli amminoacidi di cui sono composte e di facilitarne</a:t>
            </a:r>
          </a:p>
          <a:p>
            <a:r>
              <a:rPr lang="it-IT" dirty="0" smtClean="0"/>
              <a:t>quindi l'eliminazione.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MATERIALI</a:t>
            </a:r>
          </a:p>
          <a:p>
            <a:r>
              <a:rPr lang="it-IT" dirty="0" smtClean="0"/>
              <a:t>- Enzima proteolitico (es: Proteasi oppure succo di ananas);</a:t>
            </a:r>
          </a:p>
          <a:p>
            <a:r>
              <a:rPr lang="it-IT" dirty="0" smtClean="0"/>
              <a:t>- una siringa da 5 cc.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METODO</a:t>
            </a:r>
          </a:p>
          <a:p>
            <a:r>
              <a:rPr lang="it-IT" dirty="0" smtClean="0"/>
              <a:t>- Versare in una provetta 5 cc di soluzione filtrata;</a:t>
            </a:r>
          </a:p>
          <a:p>
            <a:r>
              <a:rPr lang="it-IT" dirty="0" smtClean="0"/>
              <a:t>- aggiungere 1 cc di succo di ananas ed agitare;</a:t>
            </a:r>
          </a:p>
          <a:p>
            <a:r>
              <a:rPr lang="it-IT" dirty="0" smtClean="0"/>
              <a:t>- aspettare 2 - 3 minuti per lasciare il tempo alla </a:t>
            </a:r>
            <a:r>
              <a:rPr lang="it-IT" dirty="0" err="1" smtClean="0"/>
              <a:t>bromelina</a:t>
            </a:r>
            <a:r>
              <a:rPr lang="it-IT" dirty="0" smtClean="0"/>
              <a:t> di agire.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60648"/>
            <a:ext cx="259228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90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88640"/>
            <a:ext cx="554461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 Rounded MT Bold" panose="020F0704030504030204" pitchFamily="34" charset="0"/>
              </a:rPr>
              <a:t>6.EVIDENZIAMENTO DEL DNA</a:t>
            </a:r>
          </a:p>
          <a:p>
            <a:r>
              <a:rPr lang="it-IT" dirty="0" smtClean="0"/>
              <a:t>Il DNA poiché è molto solubile in acqua e insolubile in alcool per renderlo visibile occorre</a:t>
            </a:r>
          </a:p>
          <a:p>
            <a:r>
              <a:rPr lang="it-IT" dirty="0" smtClean="0"/>
              <a:t>aggiungere dell’alcool nel quale precipita .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MATERIALI</a:t>
            </a:r>
          </a:p>
          <a:p>
            <a:r>
              <a:rPr lang="it-IT" dirty="0" smtClean="0"/>
              <a:t>- Alcune provette per l'eventuale ripetizione dell'operazione;</a:t>
            </a:r>
          </a:p>
          <a:p>
            <a:r>
              <a:rPr lang="it-IT" dirty="0" smtClean="0"/>
              <a:t>- 1 porta provette;</a:t>
            </a:r>
          </a:p>
          <a:p>
            <a:r>
              <a:rPr lang="it-IT" dirty="0" smtClean="0"/>
              <a:t>- alcool freddo (tenuto nel congelatore).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METODO</a:t>
            </a:r>
          </a:p>
          <a:p>
            <a:r>
              <a:rPr lang="it-IT" dirty="0" smtClean="0"/>
              <a:t>- Versare lentamente nella provetta della fase precedente dell'alcool freddo, evitando che si mescoli</a:t>
            </a:r>
          </a:p>
          <a:p>
            <a:r>
              <a:rPr lang="it-IT" dirty="0" smtClean="0"/>
              <a:t>con il filtrato;</a:t>
            </a:r>
          </a:p>
          <a:p>
            <a:r>
              <a:rPr lang="it-IT" dirty="0" smtClean="0"/>
              <a:t>- il volume dell'alcool deve essere circa pari a quello della soluzione;</a:t>
            </a:r>
          </a:p>
          <a:p>
            <a:r>
              <a:rPr lang="it-IT" dirty="0" smtClean="0"/>
              <a:t>- lasciare riposare la provetta per 5 minuti per consentire al DNA di precipitare e di raccogliersi;</a:t>
            </a:r>
          </a:p>
          <a:p>
            <a:endParaRPr lang="it-IT" dirty="0" smtClean="0"/>
          </a:p>
          <a:p>
            <a:r>
              <a:rPr lang="it-IT" dirty="0" smtClean="0"/>
              <a:t> Ora, all'interfaccia fra l'alcool e il sottostante filtrato si osserva una sostanza bianchiccia, la cui</a:t>
            </a:r>
          </a:p>
          <a:p>
            <a:r>
              <a:rPr lang="it-IT" dirty="0" smtClean="0"/>
              <a:t>quantità tende ad aumentare col tempo. Si tratta del DNA del kiwi.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2403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513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eccio">
  <a:themeElements>
    <a:clrScheme name="Intrecci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145</TotalTime>
  <Words>1010</Words>
  <Application>Microsoft Office PowerPoint</Application>
  <PresentationFormat>Presentazione su schermo (4:3)</PresentationFormat>
  <Paragraphs>120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Intreccio</vt:lpstr>
      <vt:lpstr>Estrazione del Dna dal kiwi</vt:lpstr>
      <vt:lpstr>Diapositiva 2</vt:lpstr>
      <vt:lpstr> </vt:lpstr>
      <vt:lpstr>1.PREPARAZIONE DELLA SOLUZIONE DI ESTRAZIONE 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Estrazione Dna dal kiwi</dc:title>
  <dc:creator>Uno</dc:creator>
  <cp:lastModifiedBy>iron</cp:lastModifiedBy>
  <cp:revision>23</cp:revision>
  <dcterms:created xsi:type="dcterms:W3CDTF">2016-02-24T07:13:48Z</dcterms:created>
  <dcterms:modified xsi:type="dcterms:W3CDTF">2016-04-06T18:52:55Z</dcterms:modified>
</cp:coreProperties>
</file>